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84" r:id="rId4"/>
    <p:sldId id="260" r:id="rId6"/>
    <p:sldId id="417" r:id="rId7"/>
    <p:sldId id="434" r:id="rId8"/>
    <p:sldId id="441" r:id="rId9"/>
    <p:sldId id="457" r:id="rId10"/>
    <p:sldId id="443" r:id="rId11"/>
    <p:sldId id="392" r:id="rId12"/>
    <p:sldId id="393" r:id="rId13"/>
    <p:sldId id="396" r:id="rId14"/>
    <p:sldId id="436" r:id="rId15"/>
    <p:sldId id="437" r:id="rId16"/>
    <p:sldId id="394" r:id="rId17"/>
    <p:sldId id="283" r:id="rId18"/>
    <p:sldId id="475" r:id="rId19"/>
    <p:sldId id="511" r:id="rId20"/>
    <p:sldId id="476" r:id="rId21"/>
    <p:sldId id="477" r:id="rId22"/>
    <p:sldId id="501" r:id="rId23"/>
    <p:sldId id="461" r:id="rId24"/>
    <p:sldId id="256" r:id="rId25"/>
    <p:sldId id="257" r:id="rId26"/>
    <p:sldId id="258" r:id="rId27"/>
    <p:sldId id="261" r:id="rId28"/>
    <p:sldId id="500" r:id="rId29"/>
    <p:sldId id="263" r:id="rId30"/>
    <p:sldId id="264" r:id="rId31"/>
    <p:sldId id="262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EDB"/>
    <a:srgbClr val="61C6DF"/>
    <a:srgbClr val="494398"/>
    <a:srgbClr val="00B050"/>
    <a:srgbClr val="9854B4"/>
    <a:srgbClr val="F4F0FF"/>
    <a:srgbClr val="FFD863"/>
    <a:srgbClr val="FEC3C3"/>
    <a:srgbClr val="0AB3F1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78528" autoAdjust="0"/>
  </p:normalViewPr>
  <p:slideViewPr>
    <p:cSldViewPr snapToGrid="0" showGuides="1">
      <p:cViewPr varScale="1">
        <p:scale>
          <a:sx n="90" d="100"/>
          <a:sy n="90" d="100"/>
        </p:scale>
        <p:origin x="1068" y="78"/>
      </p:cViewPr>
      <p:guideLst>
        <p:guide orient="horz" pos="2396"/>
        <p:guide pos="37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64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6T12:27:33.627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20F7B-8E1F-4EEB-A0B0-839A291CFF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科协机器学习方向的蔡响，由我向你们介绍一下机器学习以及我的作品基于无监督的动作迁移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而机器学习又可以分成两大类：有监督，无监督。下面我们用简单的动画来解释，两者在分类应用上训练网络的区别。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这是一些散乱的点，我们标注对错，网络通过学习得到他们的划分，学习后的网络便可以区分新的散点。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而对于无监督学习，则无需我们标注对错，网络通过自动学习他们的分布得到划分，我们这里用不同的颜色进行显示，可以看到，这里距离交近的点归为一类。训练后的网络也可以对新数据进行分类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有监督与无监督，一个是放养的娃，另一个圈养的娃。有的同学就会疑惑，有人教肯定学的快，为什么还要放养呢？</a:t>
            </a:r>
            <a:endParaRPr lang="en-US" altLang="zh-CN" dirty="0"/>
          </a:p>
          <a:p>
            <a:r>
              <a:rPr lang="zh-CN" altLang="en-US" dirty="0"/>
              <a:t>那是因为，标注数据集需要花费巨大的人力。</a:t>
            </a:r>
            <a:endParaRPr lang="en-US" altLang="zh-CN" dirty="0"/>
          </a:p>
          <a:p>
            <a:r>
              <a:rPr lang="zh-CN" altLang="en-US" dirty="0"/>
              <a:t>由于学习在监督下进行。标注的数据集越少，算法可以用于训练的数据就越少。为了以一种智能的方式来解决这一问题，我们就提出了非监督学习算法。</a:t>
            </a:r>
            <a:endParaRPr lang="en-US" altLang="zh-CN" dirty="0"/>
          </a:p>
          <a:p>
            <a:r>
              <a:rPr lang="zh-CN" altLang="en-US" dirty="0"/>
              <a:t>我先介绍一下基于无监督的动作迁移。后面会有一个学姐介绍一下有监督的目标检测。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我先介绍一下基于无监督的动作迁移。后面会有一个学姐介绍一下有监督的目标检测。</a:t>
            </a:r>
            <a:endParaRPr lang="en-US" altLang="zh-CN" dirty="0"/>
          </a:p>
          <a:p>
            <a:r>
              <a:rPr lang="zh-CN" altLang="en-US" dirty="0"/>
              <a:t>这个网络叫做</a:t>
            </a:r>
            <a:r>
              <a:rPr lang="en-US" altLang="zh-CN" dirty="0"/>
              <a:t>Liquid Warp </a:t>
            </a:r>
            <a:r>
              <a:rPr lang="en-US" altLang="zh-CN" dirty="0" err="1"/>
              <a:t>gan</a:t>
            </a:r>
            <a:r>
              <a:rPr lang="zh-CN" altLang="en-US" dirty="0"/>
              <a:t>，流形转化</a:t>
            </a:r>
            <a:r>
              <a:rPr lang="en-US" altLang="zh-CN" dirty="0"/>
              <a:t>GAN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是生成式对抗网络英文的简称</a:t>
            </a:r>
            <a:r>
              <a:rPr lang="en-US" altLang="zh-CN" dirty="0"/>
              <a:t>, </a:t>
            </a:r>
            <a:r>
              <a:rPr lang="zh-CN" altLang="en-US" dirty="0"/>
              <a:t>不是你们理解的那个淦。生成对抗网络思想很巧妙，下面我们通过一个小故事进行解释。（*</a:t>
            </a:r>
            <a:r>
              <a:rPr lang="en-US" altLang="zh-CN" dirty="0"/>
              <a:t>GAN*, Generative Adversarial Networks </a:t>
            </a:r>
            <a:r>
              <a:rPr lang="zh-CN" altLang="en-US" dirty="0"/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左边是一个小男孩，他说，我的梦想是成为达芬奇那样的画家，爷爷奶奶可高兴了，给他买了他爱吃的脆脆鲨，啊不给他买了画板。小男孩开始画蒙娜丽莎的微笑。</a:t>
            </a:r>
            <a:br>
              <a:rPr lang="en-US" altLang="zh-CN" dirty="0"/>
            </a:br>
            <a:r>
              <a:rPr lang="zh-CN" altLang="en-US" dirty="0"/>
              <a:t>他画完之后问哥哥，</a:t>
            </a:r>
            <a:r>
              <a:rPr lang="en-US" altLang="zh-CN" dirty="0" err="1"/>
              <a:t>giegie</a:t>
            </a:r>
            <a:r>
              <a:rPr lang="en-US" altLang="zh-CN" dirty="0"/>
              <a:t> </a:t>
            </a:r>
            <a:r>
              <a:rPr lang="zh-CN" altLang="en-US" dirty="0"/>
              <a:t>我画的像不像啊，他哥哥这时候虽然也比较小，但是有一点鉴赏能力，看了弟弟的画，还嘲讽他，就这就这。</a:t>
            </a:r>
            <a:endParaRPr lang="en-US" altLang="zh-CN" dirty="0"/>
          </a:p>
          <a:p>
            <a:r>
              <a:rPr lang="zh-CN" altLang="en-US" dirty="0"/>
              <a:t>小男孩就不高兴了，他接着画  张一山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高中，大学，随着发际线的推移，最终画家的技术也变的高超，最终画出了一模一样的画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高中，大学，随着发际线的推移，最终画家的技术也变的高超，最终画出了一模一样的画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高中，大学，随着发际线的推移，最终画家的技术也变的高超，最终画出了一模一样的画，得到了哥哥的肯定。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（哥哥很好奇啊，这两张画怎么一样啊，因为我是通过复制粘贴出来的啊。哈哈哈，开个玩笑。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在介绍网络结构之前，我们来个互动，</a:t>
            </a:r>
            <a:r>
              <a:rPr lang="en-US" altLang="zh-CN" dirty="0"/>
              <a:t>have any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贡献一下自己的肖像。</a:t>
            </a:r>
            <a:endParaRPr lang="en-US" altLang="zh-CN" dirty="0"/>
          </a:p>
          <a:p>
            <a:r>
              <a:rPr lang="zh-CN" altLang="en-US" dirty="0"/>
              <a:t>我这个网络是用来模仿动作的，我们有一个判别器，一个生成器。生成器模仿动作，判别器判断模仿效果，通过博弈的方式进行训练。</a:t>
            </a:r>
            <a:endParaRPr lang="en-US" altLang="zh-CN" dirty="0"/>
          </a:p>
          <a:p>
            <a:r>
              <a:rPr lang="zh-CN" altLang="en-US" dirty="0"/>
              <a:t>可能有些同学还是不太理解，我们再通过一个简单的动画来了解一下具体的过程。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我们知道，安卓是</a:t>
            </a:r>
            <a:r>
              <a:rPr lang="en-US" altLang="zh-CN" dirty="0"/>
              <a:t>APP</a:t>
            </a:r>
            <a:r>
              <a:rPr lang="zh-CN" altLang="en-US" dirty="0"/>
              <a:t>，游戏供我们娱乐。机器学习这个名词有点陌生，那么机器学习又是什么呢？我们又为什么要教机器学习呢？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我们输入一个炮灰甲，作为模仿的人物（可能会被某人打，但是我相信他愿意献身）</a:t>
            </a:r>
            <a:endParaRPr lang="en-US" altLang="zh-CN" dirty="0"/>
          </a:p>
          <a:p>
            <a:r>
              <a:rPr lang="zh-CN" altLang="en-US" dirty="0"/>
              <a:t>这张图在做</a:t>
            </a:r>
            <a:r>
              <a:rPr lang="en-US" altLang="zh-CN" dirty="0"/>
              <a:t>PPT</a:t>
            </a:r>
            <a:r>
              <a:rPr lang="zh-CN" altLang="en-US"/>
              <a:t>的时候被我拉伸了，</a:t>
            </a:r>
            <a:r>
              <a:rPr lang="zh-CN" altLang="en-US" dirty="0"/>
              <a:t>实践上人没有那么胖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抠图得到背景，</a:t>
            </a:r>
            <a:r>
              <a:rPr lang="en-US" altLang="zh-CN" dirty="0"/>
              <a:t>3D</a:t>
            </a:r>
            <a:r>
              <a:rPr lang="zh-CN" altLang="en-US" dirty="0"/>
              <a:t>姿态检测网络得到关键点。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我们把流氓丁的动作图片，作为被模仿输入的动作，</a:t>
            </a:r>
            <a:r>
              <a:rPr lang="en-US" altLang="zh-CN" dirty="0"/>
              <a:t>3D</a:t>
            </a:r>
            <a:r>
              <a:rPr lang="zh-CN" altLang="en-US" dirty="0"/>
              <a:t>姿态检测网络得到关键点。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姿态检测网络得到关键点。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姿态检测网络得到关键点。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通过姿态关键点进程动作模仿，模仿后的效果图与恢复的背景融合得到最后效果图</a:t>
            </a:r>
            <a:endParaRPr lang="en-US" altLang="zh-CN" dirty="0"/>
          </a:p>
          <a:p>
            <a:r>
              <a:rPr lang="zh-CN" altLang="en-US"/>
              <a:t>我们来看一下刚才的效果。</a:t>
            </a:r>
            <a:endParaRPr lang="zh-CN" altLang="en-US"/>
          </a:p>
          <a:p>
            <a:r>
              <a:rPr lang="zh-CN" altLang="en-US" dirty="0"/>
              <a:t>我们可以看到这个炮灰甲，就效果来看还是比较鬼畜，娱乐性强。技术总是在不断更新迭代的，我想在不久的将来，更高难度的技术壁垒也会被打破,动作迁移可以在电影影视的替身模仿等工作上大放光彩。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我们可以看到这个炮灰甲，就效果来看还是比较鬼畜，娱乐性强。技术总是在不断更新迭代的，我想在不久的将来，更高难度的技术壁垒也会被打破,动作迁移可以在电影影视的替身模仿等工作上大放光彩。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我们知道，安卓是</a:t>
            </a:r>
            <a:r>
              <a:rPr lang="en-US" altLang="zh-CN" dirty="0"/>
              <a:t>APP</a:t>
            </a:r>
            <a:r>
              <a:rPr lang="zh-CN" altLang="en-US" dirty="0"/>
              <a:t>，游戏供我们娱乐。就机器学习这个名词有点陌生，那么机器学习又是什么呢？我们又为什么要教机器学习呢？</a:t>
            </a:r>
            <a:endParaRPr lang="en-US" altLang="zh-CN" dirty="0"/>
          </a:p>
          <a:p>
            <a:r>
              <a:rPr lang="zh-CN" altLang="en-US" dirty="0"/>
              <a:t>这么说吧，机器学习是</a:t>
            </a:r>
            <a:r>
              <a:rPr lang="en-US" altLang="zh-CN" dirty="0"/>
              <a:t>AI</a:t>
            </a:r>
            <a:r>
              <a:rPr lang="zh-CN" altLang="en-US" dirty="0"/>
              <a:t>人工智能的分支，机器学习着重实际应用。</a:t>
            </a:r>
            <a:endParaRPr lang="en-US" altLang="zh-CN" dirty="0"/>
          </a:p>
          <a:p>
            <a:r>
              <a:rPr lang="zh-CN" altLang="en-US" dirty="0"/>
              <a:t>众所周知，计算机在保持超高的运算速度下，依然可以进行准确无误的计算。都知道机器这么牛掰，那么让机器替人类做事不香吗？随着硬件性能以及算力的提升，机器学习的热潮开始涌来。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阿尔法狗多少都知道一点吧，阿尔法狗以</a:t>
            </a:r>
            <a:r>
              <a:rPr lang="en-US" altLang="zh-CN" dirty="0"/>
              <a:t>4:1</a:t>
            </a:r>
            <a:r>
              <a:rPr lang="zh-CN" altLang="en-US" dirty="0"/>
              <a:t>碾压世界围棋大赛李世石，人工智能作为一个全新的话题被人热议。</a:t>
            </a:r>
            <a:r>
              <a:rPr lang="en-US" altLang="zh-CN" dirty="0"/>
              <a:t>AI</a:t>
            </a:r>
            <a:r>
              <a:rPr lang="zh-CN" altLang="en-US" dirty="0"/>
              <a:t>的相关应用不断进入我们的生活。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应用机器学习算法，我们的</a:t>
            </a:r>
            <a:r>
              <a:rPr lang="en-US" altLang="zh-CN" dirty="0"/>
              <a:t>QQ</a:t>
            </a:r>
            <a:r>
              <a:rPr lang="zh-CN" altLang="en-US" dirty="0"/>
              <a:t>微信可以将语音识别成文字，使用翻译功能与全世界的人进行交流。人脸识别，以及自动驾驶等高科技领域都用到了机器学习。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人脸识别，以及自动驾驶等高科技领域都用到了机器学习。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人脸识别，以及自动驾驶等高科技领域都用到了机器学习。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机器有着如此广泛的应用，已经无缝的衔接在我们生活的方方面面，那么我们可能就会好奇，机器学习涵盖的范围这么广，是怎么实现的呢？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人脸识别，以及自动驾驶等高科技领域都用到了机器学习。</a:t>
            </a:r>
            <a:endParaRPr lang="zh-CN" altLang="en-US" dirty="0"/>
          </a:p>
          <a:p>
            <a:r>
              <a:rPr lang="zh-CN" altLang="en-US" dirty="0"/>
              <a:t>机器有着如此广泛的应用，已经无缝的衔接在我们生活的方方面面，那么我们可能就会好奇，机器学习涵盖的范围这么广，是怎么实现的呢？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利用神经网络。像仿生蝙蝠发明雷达一样，业界的大佬们通过模仿大脑，利用数学模型对大脑中的神经元进行建模，再使用代码将其构建成神经网络，而现在的我们可以利用这些神经网络来学习数据之间的特征和联系，经过学习后的神经网络就可以代替人们完成工作。神经网络的搭建和学习过程可以称为机器学习。</a:t>
            </a:r>
            <a:endParaRPr lang="en-US" altLang="zh-CN" dirty="0"/>
          </a:p>
          <a:p>
            <a:r>
              <a:rPr lang="zh-CN" altLang="en-US" dirty="0"/>
              <a:t>看不懂没有关系， 来科协机器学习，手把手教你看。这瓜包熟。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DE987F7-EBA3-7443-92E4-DD0C502CEE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14B2B8-8080-E84B-9ABA-0045F53D7F2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D79EE6-9699-4EC1-90DE-0537E6ED14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8C5D69-1DBF-4A3F-8221-5D9C750CCB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096000" y="1628775"/>
            <a:ext cx="6096000" cy="4248150"/>
          </a:xfrm>
          <a:custGeom>
            <a:avLst/>
            <a:gdLst>
              <a:gd name="connsiteX0" fmla="*/ 0 w 6096000"/>
              <a:gd name="connsiteY0" fmla="*/ 0 h 4248150"/>
              <a:gd name="connsiteX1" fmla="*/ 6096000 w 6096000"/>
              <a:gd name="connsiteY1" fmla="*/ 0 h 4248150"/>
              <a:gd name="connsiteX2" fmla="*/ 6096000 w 6096000"/>
              <a:gd name="connsiteY2" fmla="*/ 4248150 h 4248150"/>
              <a:gd name="connsiteX3" fmla="*/ 0 w 6096000"/>
              <a:gd name="connsiteY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248150">
                <a:moveTo>
                  <a:pt x="0" y="0"/>
                </a:moveTo>
                <a:lnTo>
                  <a:pt x="6096000" y="0"/>
                </a:lnTo>
                <a:lnTo>
                  <a:pt x="6096000" y="4248150"/>
                </a:lnTo>
                <a:lnTo>
                  <a:pt x="0" y="4248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959393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38105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00121" y="2023755"/>
            <a:ext cx="2443477" cy="2436892"/>
          </a:xfrm>
          <a:custGeom>
            <a:avLst/>
            <a:gdLst>
              <a:gd name="connsiteX0" fmla="*/ 1221739 w 2443477"/>
              <a:gd name="connsiteY0" fmla="*/ 0 h 2436892"/>
              <a:gd name="connsiteX1" fmla="*/ 2443477 w 2443477"/>
              <a:gd name="connsiteY1" fmla="*/ 1218446 h 2436892"/>
              <a:gd name="connsiteX2" fmla="*/ 1221739 w 2443477"/>
              <a:gd name="connsiteY2" fmla="*/ 2436892 h 2436892"/>
              <a:gd name="connsiteX3" fmla="*/ 0 w 2443477"/>
              <a:gd name="connsiteY3" fmla="*/ 1218446 h 243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477" h="2436892">
                <a:moveTo>
                  <a:pt x="1221739" y="0"/>
                </a:moveTo>
                <a:lnTo>
                  <a:pt x="2443477" y="1218446"/>
                </a:lnTo>
                <a:lnTo>
                  <a:pt x="1221739" y="2436892"/>
                </a:lnTo>
                <a:lnTo>
                  <a:pt x="0" y="121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89231" y="2023755"/>
            <a:ext cx="2443477" cy="2436892"/>
          </a:xfrm>
          <a:custGeom>
            <a:avLst/>
            <a:gdLst>
              <a:gd name="connsiteX0" fmla="*/ 1221739 w 2443477"/>
              <a:gd name="connsiteY0" fmla="*/ 0 h 2436892"/>
              <a:gd name="connsiteX1" fmla="*/ 2443477 w 2443477"/>
              <a:gd name="connsiteY1" fmla="*/ 1218446 h 2436892"/>
              <a:gd name="connsiteX2" fmla="*/ 1221739 w 2443477"/>
              <a:gd name="connsiteY2" fmla="*/ 2436892 h 2436892"/>
              <a:gd name="connsiteX3" fmla="*/ 0 w 2443477"/>
              <a:gd name="connsiteY3" fmla="*/ 1218446 h 243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477" h="2436892">
                <a:moveTo>
                  <a:pt x="1221739" y="0"/>
                </a:moveTo>
                <a:lnTo>
                  <a:pt x="2443477" y="1218446"/>
                </a:lnTo>
                <a:lnTo>
                  <a:pt x="1221739" y="2436892"/>
                </a:lnTo>
                <a:lnTo>
                  <a:pt x="0" y="121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78339" y="2023755"/>
            <a:ext cx="2443477" cy="2436892"/>
          </a:xfrm>
          <a:custGeom>
            <a:avLst/>
            <a:gdLst>
              <a:gd name="connsiteX0" fmla="*/ 1221739 w 2443477"/>
              <a:gd name="connsiteY0" fmla="*/ 0 h 2436892"/>
              <a:gd name="connsiteX1" fmla="*/ 2443477 w 2443477"/>
              <a:gd name="connsiteY1" fmla="*/ 1218446 h 2436892"/>
              <a:gd name="connsiteX2" fmla="*/ 1221739 w 2443477"/>
              <a:gd name="connsiteY2" fmla="*/ 2436892 h 2436892"/>
              <a:gd name="connsiteX3" fmla="*/ 0 w 2443477"/>
              <a:gd name="connsiteY3" fmla="*/ 1218446 h 243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477" h="2436892">
                <a:moveTo>
                  <a:pt x="1221739" y="0"/>
                </a:moveTo>
                <a:lnTo>
                  <a:pt x="2443477" y="1218446"/>
                </a:lnTo>
                <a:lnTo>
                  <a:pt x="1221739" y="2436892"/>
                </a:lnTo>
                <a:lnTo>
                  <a:pt x="0" y="121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67448" y="2023755"/>
            <a:ext cx="2443477" cy="2436892"/>
          </a:xfrm>
          <a:custGeom>
            <a:avLst/>
            <a:gdLst>
              <a:gd name="connsiteX0" fmla="*/ 1221739 w 2443477"/>
              <a:gd name="connsiteY0" fmla="*/ 0 h 2436892"/>
              <a:gd name="connsiteX1" fmla="*/ 2443477 w 2443477"/>
              <a:gd name="connsiteY1" fmla="*/ 1218446 h 2436892"/>
              <a:gd name="connsiteX2" fmla="*/ 1221739 w 2443477"/>
              <a:gd name="connsiteY2" fmla="*/ 2436892 h 2436892"/>
              <a:gd name="connsiteX3" fmla="*/ 0 w 2443477"/>
              <a:gd name="connsiteY3" fmla="*/ 1218446 h 243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477" h="2436892">
                <a:moveTo>
                  <a:pt x="1221739" y="0"/>
                </a:moveTo>
                <a:lnTo>
                  <a:pt x="2443477" y="1218446"/>
                </a:lnTo>
                <a:lnTo>
                  <a:pt x="1221739" y="2436892"/>
                </a:lnTo>
                <a:lnTo>
                  <a:pt x="0" y="121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147453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971550" y="3390900"/>
            <a:ext cx="4972050" cy="2286000"/>
          </a:xfrm>
          <a:custGeom>
            <a:avLst/>
            <a:gdLst>
              <a:gd name="connsiteX0" fmla="*/ 0 w 4972050"/>
              <a:gd name="connsiteY0" fmla="*/ 0 h 2286000"/>
              <a:gd name="connsiteX1" fmla="*/ 4972050 w 4972050"/>
              <a:gd name="connsiteY1" fmla="*/ 0 h 2286000"/>
              <a:gd name="connsiteX2" fmla="*/ 4972050 w 4972050"/>
              <a:gd name="connsiteY2" fmla="*/ 2286000 h 2286000"/>
              <a:gd name="connsiteX3" fmla="*/ 0 w 497205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2286000">
                <a:moveTo>
                  <a:pt x="0" y="0"/>
                </a:moveTo>
                <a:lnTo>
                  <a:pt x="4972050" y="0"/>
                </a:lnTo>
                <a:lnTo>
                  <a:pt x="497205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286500" y="3390900"/>
            <a:ext cx="4972050" cy="2286000"/>
          </a:xfrm>
          <a:custGeom>
            <a:avLst/>
            <a:gdLst>
              <a:gd name="connsiteX0" fmla="*/ 0 w 4972050"/>
              <a:gd name="connsiteY0" fmla="*/ 0 h 2286000"/>
              <a:gd name="connsiteX1" fmla="*/ 4972050 w 4972050"/>
              <a:gd name="connsiteY1" fmla="*/ 0 h 2286000"/>
              <a:gd name="connsiteX2" fmla="*/ 4972050 w 4972050"/>
              <a:gd name="connsiteY2" fmla="*/ 2286000 h 2286000"/>
              <a:gd name="connsiteX3" fmla="*/ 0 w 497205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2286000">
                <a:moveTo>
                  <a:pt x="0" y="0"/>
                </a:moveTo>
                <a:lnTo>
                  <a:pt x="4972050" y="0"/>
                </a:lnTo>
                <a:lnTo>
                  <a:pt x="497205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 cstate="screen"/>
          <a:stretch>
            <a:fillRect/>
          </a:stretch>
        </p:blipFill>
        <p:spPr>
          <a:xfrm flipH="1">
            <a:off x="7854746" y="0"/>
            <a:ext cx="4337254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0871486" y="6081486"/>
            <a:ext cx="899314" cy="406400"/>
            <a:chOff x="10871486" y="6081486"/>
            <a:chExt cx="899314" cy="406400"/>
          </a:xfrm>
        </p:grpSpPr>
        <p:sp>
          <p:nvSpPr>
            <p:cNvPr id="5" name="椭圆 17"/>
            <p:cNvSpPr/>
            <p:nvPr/>
          </p:nvSpPr>
          <p:spPr>
            <a:xfrm rot="16200000">
              <a:off x="10871200" y="6081772"/>
              <a:ext cx="406400" cy="405828"/>
            </a:xfrm>
            <a:custGeom>
              <a:avLst/>
              <a:gdLst>
                <a:gd name="T0" fmla="*/ 1655 w 3311"/>
                <a:gd name="T1" fmla="*/ 0 h 3311"/>
                <a:gd name="T2" fmla="*/ 0 w 3311"/>
                <a:gd name="T3" fmla="*/ 1655 h 3311"/>
                <a:gd name="T4" fmla="*/ 1655 w 3311"/>
                <a:gd name="T5" fmla="*/ 3311 h 3311"/>
                <a:gd name="T6" fmla="*/ 3311 w 3311"/>
                <a:gd name="T7" fmla="*/ 1655 h 3311"/>
                <a:gd name="T8" fmla="*/ 1655 w 3311"/>
                <a:gd name="T9" fmla="*/ 0 h 3311"/>
                <a:gd name="T10" fmla="*/ 2608 w 3311"/>
                <a:gd name="T11" fmla="*/ 2004 h 3311"/>
                <a:gd name="T12" fmla="*/ 1898 w 3311"/>
                <a:gd name="T13" fmla="*/ 1294 h 3311"/>
                <a:gd name="T14" fmla="*/ 1898 w 3311"/>
                <a:gd name="T15" fmla="*/ 2956 h 3311"/>
                <a:gd name="T16" fmla="*/ 1413 w 3311"/>
                <a:gd name="T17" fmla="*/ 2956 h 3311"/>
                <a:gd name="T18" fmla="*/ 1413 w 3311"/>
                <a:gd name="T19" fmla="*/ 1294 h 3311"/>
                <a:gd name="T20" fmla="*/ 703 w 3311"/>
                <a:gd name="T21" fmla="*/ 2004 h 3311"/>
                <a:gd name="T22" fmla="*/ 326 w 3311"/>
                <a:gd name="T23" fmla="*/ 1627 h 3311"/>
                <a:gd name="T24" fmla="*/ 1655 w 3311"/>
                <a:gd name="T25" fmla="*/ 298 h 3311"/>
                <a:gd name="T26" fmla="*/ 2985 w 3311"/>
                <a:gd name="T27" fmla="*/ 1627 h 3311"/>
                <a:gd name="T28" fmla="*/ 2608 w 3311"/>
                <a:gd name="T29" fmla="*/ 2004 h 3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11" h="3311">
                  <a:moveTo>
                    <a:pt x="1655" y="0"/>
                  </a:moveTo>
                  <a:cubicBezTo>
                    <a:pt x="741" y="0"/>
                    <a:pt x="0" y="741"/>
                    <a:pt x="0" y="1655"/>
                  </a:cubicBezTo>
                  <a:cubicBezTo>
                    <a:pt x="0" y="2570"/>
                    <a:pt x="741" y="3311"/>
                    <a:pt x="1655" y="3311"/>
                  </a:cubicBezTo>
                  <a:cubicBezTo>
                    <a:pt x="2570" y="3311"/>
                    <a:pt x="3311" y="2570"/>
                    <a:pt x="3311" y="1655"/>
                  </a:cubicBezTo>
                  <a:cubicBezTo>
                    <a:pt x="3311" y="741"/>
                    <a:pt x="2570" y="0"/>
                    <a:pt x="1655" y="0"/>
                  </a:cubicBezTo>
                  <a:close/>
                  <a:moveTo>
                    <a:pt x="2608" y="2004"/>
                  </a:moveTo>
                  <a:lnTo>
                    <a:pt x="1898" y="1294"/>
                  </a:lnTo>
                  <a:lnTo>
                    <a:pt x="1898" y="2956"/>
                  </a:lnTo>
                  <a:lnTo>
                    <a:pt x="1413" y="2956"/>
                  </a:lnTo>
                  <a:lnTo>
                    <a:pt x="1413" y="1294"/>
                  </a:lnTo>
                  <a:lnTo>
                    <a:pt x="703" y="2004"/>
                  </a:lnTo>
                  <a:lnTo>
                    <a:pt x="326" y="1627"/>
                  </a:lnTo>
                  <a:lnTo>
                    <a:pt x="1655" y="298"/>
                  </a:lnTo>
                  <a:lnTo>
                    <a:pt x="2985" y="1627"/>
                  </a:lnTo>
                  <a:lnTo>
                    <a:pt x="2608" y="20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椭圆 18"/>
            <p:cNvSpPr/>
            <p:nvPr/>
          </p:nvSpPr>
          <p:spPr>
            <a:xfrm rot="5400000">
              <a:off x="11364686" y="6081772"/>
              <a:ext cx="406400" cy="405828"/>
            </a:xfrm>
            <a:custGeom>
              <a:avLst/>
              <a:gdLst>
                <a:gd name="T0" fmla="*/ 1655 w 3311"/>
                <a:gd name="T1" fmla="*/ 0 h 3311"/>
                <a:gd name="T2" fmla="*/ 0 w 3311"/>
                <a:gd name="T3" fmla="*/ 1655 h 3311"/>
                <a:gd name="T4" fmla="*/ 1655 w 3311"/>
                <a:gd name="T5" fmla="*/ 3311 h 3311"/>
                <a:gd name="T6" fmla="*/ 3311 w 3311"/>
                <a:gd name="T7" fmla="*/ 1655 h 3311"/>
                <a:gd name="T8" fmla="*/ 1655 w 3311"/>
                <a:gd name="T9" fmla="*/ 0 h 3311"/>
                <a:gd name="T10" fmla="*/ 2608 w 3311"/>
                <a:gd name="T11" fmla="*/ 2004 h 3311"/>
                <a:gd name="T12" fmla="*/ 1898 w 3311"/>
                <a:gd name="T13" fmla="*/ 1294 h 3311"/>
                <a:gd name="T14" fmla="*/ 1898 w 3311"/>
                <a:gd name="T15" fmla="*/ 2956 h 3311"/>
                <a:gd name="T16" fmla="*/ 1413 w 3311"/>
                <a:gd name="T17" fmla="*/ 2956 h 3311"/>
                <a:gd name="T18" fmla="*/ 1413 w 3311"/>
                <a:gd name="T19" fmla="*/ 1294 h 3311"/>
                <a:gd name="T20" fmla="*/ 703 w 3311"/>
                <a:gd name="T21" fmla="*/ 2004 h 3311"/>
                <a:gd name="T22" fmla="*/ 326 w 3311"/>
                <a:gd name="T23" fmla="*/ 1627 h 3311"/>
                <a:gd name="T24" fmla="*/ 1655 w 3311"/>
                <a:gd name="T25" fmla="*/ 298 h 3311"/>
                <a:gd name="T26" fmla="*/ 2985 w 3311"/>
                <a:gd name="T27" fmla="*/ 1627 h 3311"/>
                <a:gd name="T28" fmla="*/ 2608 w 3311"/>
                <a:gd name="T29" fmla="*/ 2004 h 3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11" h="3311">
                  <a:moveTo>
                    <a:pt x="1655" y="0"/>
                  </a:moveTo>
                  <a:cubicBezTo>
                    <a:pt x="741" y="0"/>
                    <a:pt x="0" y="741"/>
                    <a:pt x="0" y="1655"/>
                  </a:cubicBezTo>
                  <a:cubicBezTo>
                    <a:pt x="0" y="2570"/>
                    <a:pt x="741" y="3311"/>
                    <a:pt x="1655" y="3311"/>
                  </a:cubicBezTo>
                  <a:cubicBezTo>
                    <a:pt x="2570" y="3311"/>
                    <a:pt x="3311" y="2570"/>
                    <a:pt x="3311" y="1655"/>
                  </a:cubicBezTo>
                  <a:cubicBezTo>
                    <a:pt x="3311" y="741"/>
                    <a:pt x="2570" y="0"/>
                    <a:pt x="1655" y="0"/>
                  </a:cubicBezTo>
                  <a:close/>
                  <a:moveTo>
                    <a:pt x="2608" y="2004"/>
                  </a:moveTo>
                  <a:lnTo>
                    <a:pt x="1898" y="1294"/>
                  </a:lnTo>
                  <a:lnTo>
                    <a:pt x="1898" y="2956"/>
                  </a:lnTo>
                  <a:lnTo>
                    <a:pt x="1413" y="2956"/>
                  </a:lnTo>
                  <a:lnTo>
                    <a:pt x="1413" y="1294"/>
                  </a:lnTo>
                  <a:lnTo>
                    <a:pt x="703" y="2004"/>
                  </a:lnTo>
                  <a:lnTo>
                    <a:pt x="326" y="1627"/>
                  </a:lnTo>
                  <a:lnTo>
                    <a:pt x="1655" y="298"/>
                  </a:lnTo>
                  <a:lnTo>
                    <a:pt x="2985" y="1627"/>
                  </a:lnTo>
                  <a:lnTo>
                    <a:pt x="2608" y="20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9.svg"/><Relationship Id="rId3" Type="http://schemas.openxmlformats.org/officeDocument/2006/relationships/image" Target="../media/image21.png"/><Relationship Id="rId2" Type="http://schemas.openxmlformats.org/officeDocument/2006/relationships/image" Target="../media/image8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4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6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3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7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8" Type="http://schemas.openxmlformats.org/officeDocument/2006/relationships/image" Target="../media/image51.jpeg"/><Relationship Id="rId7" Type="http://schemas.openxmlformats.org/officeDocument/2006/relationships/image" Target="../media/image50.jpeg"/><Relationship Id="rId6" Type="http://schemas.openxmlformats.org/officeDocument/2006/relationships/image" Target="../media/image45.jpeg"/><Relationship Id="rId5" Type="http://schemas.openxmlformats.org/officeDocument/2006/relationships/image" Target="../media/image58.png"/><Relationship Id="rId4" Type="http://schemas.openxmlformats.org/officeDocument/2006/relationships/image" Target="../media/image46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45.jpeg"/><Relationship Id="rId7" Type="http://schemas.openxmlformats.org/officeDocument/2006/relationships/image" Target="../media/image62.png"/><Relationship Id="rId6" Type="http://schemas.openxmlformats.org/officeDocument/2006/relationships/image" Target="../media/image46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1.jpeg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68.jpeg"/><Relationship Id="rId14" Type="http://schemas.microsoft.com/office/2007/relationships/hdphoto" Target="../media/image67.wdp"/><Relationship Id="rId13" Type="http://schemas.openxmlformats.org/officeDocument/2006/relationships/image" Target="../media/image66.png"/><Relationship Id="rId12" Type="http://schemas.openxmlformats.org/officeDocument/2006/relationships/image" Target="../media/image65.jpeg"/><Relationship Id="rId11" Type="http://schemas.openxmlformats.org/officeDocument/2006/relationships/image" Target="../media/image64.jpeg"/><Relationship Id="rId10" Type="http://schemas.openxmlformats.org/officeDocument/2006/relationships/image" Target="../media/image58.pn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16.png"/><Relationship Id="rId7" Type="http://schemas.openxmlformats.org/officeDocument/2006/relationships/image" Target="../media/image4.svg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.svg"/><Relationship Id="rId10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4.svg"/><Relationship Id="rId7" Type="http://schemas.openxmlformats.org/officeDocument/2006/relationships/image" Target="../media/image15.png"/><Relationship Id="rId6" Type="http://schemas.openxmlformats.org/officeDocument/2006/relationships/image" Target="../media/image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7.sv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.svg"/><Relationship Id="rId11" Type="http://schemas.openxmlformats.org/officeDocument/2006/relationships/image" Target="../media/image17.png"/><Relationship Id="rId10" Type="http://schemas.openxmlformats.org/officeDocument/2006/relationships/image" Target="../media/image5.sv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9850" y="-2540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0450" y="2470150"/>
            <a:ext cx="79241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Liquid Warp GAN</a:t>
            </a:r>
            <a:endParaRPr kumimoji="0" lang="en-US" altLang="zh-CN" sz="6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8183" y="3576851"/>
            <a:ext cx="5134739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About the introduction of the study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1187" y="4346636"/>
            <a:ext cx="479921" cy="479921"/>
            <a:chOff x="9870664" y="1889449"/>
            <a:chExt cx="527872" cy="527872"/>
          </a:xfrm>
        </p:grpSpPr>
        <p:sp>
          <p:nvSpPr>
            <p:cNvPr id="7" name="椭圆 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68024" y="4346636"/>
            <a:ext cx="479921" cy="479921"/>
            <a:chOff x="9870664" y="1889449"/>
            <a:chExt cx="527872" cy="527872"/>
          </a:xfrm>
        </p:grpSpPr>
        <p:sp>
          <p:nvSpPr>
            <p:cNvPr id="10" name="椭圆 9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74862" y="4346636"/>
            <a:ext cx="479921" cy="479921"/>
            <a:chOff x="9870664" y="1889449"/>
            <a:chExt cx="527872" cy="527872"/>
          </a:xfrm>
        </p:grpSpPr>
        <p:sp>
          <p:nvSpPr>
            <p:cNvPr id="13" name="椭圆 12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空心弧 15"/>
          <p:cNvSpPr/>
          <p:nvPr/>
        </p:nvSpPr>
        <p:spPr>
          <a:xfrm rot="19500000">
            <a:off x="553720" y="1911350"/>
            <a:ext cx="1638300" cy="1833880"/>
          </a:xfrm>
          <a:prstGeom prst="blockArc">
            <a:avLst>
              <a:gd name="adj1" fmla="val 10810445"/>
              <a:gd name="adj2" fmla="val 21583355"/>
              <a:gd name="adj3" fmla="val 998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 l="10811"/>
          <a:stretch>
            <a:fillRect/>
          </a:stretch>
        </p:blipFill>
        <p:spPr>
          <a:xfrm rot="16200000" flipH="1">
            <a:off x="2657475" y="-2676525"/>
            <a:ext cx="6877050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8200" y="4256946"/>
            <a:ext cx="2895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PART 03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571" y="5891472"/>
            <a:ext cx="10014858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sym typeface="+mn-lt"/>
              </a:rPr>
              <a:t>Project implementation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0560" y="5037978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  <a:sym typeface="+mn-ea"/>
              </a:rPr>
              <a:t>无监督学习与有监督学习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方正兰亭中黑_GBK" panose="020000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箭头连接符 4"/>
          <p:cNvCxnSpPr/>
          <p:nvPr/>
        </p:nvCxnSpPr>
        <p:spPr>
          <a:xfrm flipV="1">
            <a:off x="2002444" y="380538"/>
            <a:ext cx="0" cy="579397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2002444" y="6174510"/>
            <a:ext cx="850392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60448" y="1794175"/>
            <a:ext cx="295540" cy="29554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3246581" y="1780308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34012" y="1470902"/>
            <a:ext cx="295540" cy="29554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5320145" y="1457035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82485" y="2463811"/>
            <a:ext cx="295540" cy="29554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068618" y="2449944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04584" y="1646405"/>
            <a:ext cx="295540" cy="29554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490717" y="1632538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27857" y="2766290"/>
            <a:ext cx="295540" cy="295540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4813990" y="2752423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351888" y="2927926"/>
            <a:ext cx="295540" cy="29554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3338021" y="2914059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0255" y="3281230"/>
            <a:ext cx="295540" cy="29554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4216388" y="3267363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5648" y="2140538"/>
            <a:ext cx="295540" cy="295540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5481781" y="2126671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31187" y="2618520"/>
            <a:ext cx="295540" cy="295540"/>
          </a:xfrm>
          <a:prstGeom prst="rect">
            <a:avLst/>
          </a:prstGeom>
        </p:spPr>
      </p:pic>
      <p:sp>
        <p:nvSpPr>
          <p:cNvPr id="32" name="椭圆 31"/>
          <p:cNvSpPr/>
          <p:nvPr/>
        </p:nvSpPr>
        <p:spPr>
          <a:xfrm>
            <a:off x="2717320" y="2604653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形 3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37174" y="3672607"/>
            <a:ext cx="295540" cy="295540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2923307" y="3658740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09371" y="2103582"/>
            <a:ext cx="295540" cy="295540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4795504" y="2089715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540846" y="4790204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658670" y="4754988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466357" y="3824416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84375" y="5196609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283503" y="4675908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8658" y="5542974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845989" y="5415973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247772" y="4694382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619757" y="3120963"/>
            <a:ext cx="323273" cy="323273"/>
          </a:xfrm>
          <a:prstGeom prst="ellipse">
            <a:avLst/>
          </a:prstGeom>
          <a:solidFill>
            <a:schemeClr val="accent1">
              <a:alpha val="37504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4205" y="4752099"/>
            <a:ext cx="416554" cy="416554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584" y="3785637"/>
            <a:ext cx="416554" cy="416554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6804" y="3061883"/>
            <a:ext cx="416554" cy="416554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131" y="4629267"/>
            <a:ext cx="416554" cy="416554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6862" y="4631575"/>
            <a:ext cx="416554" cy="416554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9573" y="4709923"/>
            <a:ext cx="416554" cy="416554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807" y="5149144"/>
            <a:ext cx="416554" cy="416554"/>
          </a:xfrm>
          <a:prstGeom prst="rect">
            <a:avLst/>
          </a:prstGeom>
        </p:spPr>
      </p:pic>
      <p:pic>
        <p:nvPicPr>
          <p:cNvPr id="56" name="图形 5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0929" y="5496333"/>
            <a:ext cx="416554" cy="416554"/>
          </a:xfrm>
          <a:prstGeom prst="rect">
            <a:avLst/>
          </a:prstGeom>
        </p:spPr>
      </p:pic>
      <p:pic>
        <p:nvPicPr>
          <p:cNvPr id="57" name="图形 5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9348" y="5369332"/>
            <a:ext cx="416554" cy="416554"/>
          </a:xfrm>
          <a:prstGeom prst="rect">
            <a:avLst/>
          </a:prstGeom>
        </p:spPr>
      </p:pic>
      <p:cxnSp>
        <p:nvCxnSpPr>
          <p:cNvPr id="59" name="直线连接符 58"/>
          <p:cNvCxnSpPr/>
          <p:nvPr/>
        </p:nvCxnSpPr>
        <p:spPr>
          <a:xfrm flipV="1">
            <a:off x="1989455" y="1048385"/>
            <a:ext cx="7389495" cy="481203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7904305" y="3220762"/>
            <a:ext cx="323273" cy="323273"/>
          </a:xfrm>
          <a:prstGeom prst="ellipse">
            <a:avLst/>
          </a:prstGeom>
          <a:solidFill>
            <a:schemeClr val="accent6">
              <a:lumMod val="60000"/>
              <a:lumOff val="40000"/>
              <a:alpha val="37504"/>
            </a:scheme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2" name="图形 6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7664" y="3174121"/>
            <a:ext cx="416554" cy="416554"/>
          </a:xfrm>
          <a:prstGeom prst="rect">
            <a:avLst/>
          </a:prstGeom>
        </p:spPr>
      </p:pic>
      <p:pic>
        <p:nvPicPr>
          <p:cNvPr id="66" name="图形 6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33949" y="1646352"/>
            <a:ext cx="295540" cy="295540"/>
          </a:xfrm>
          <a:prstGeom prst="rect">
            <a:avLst/>
          </a:prstGeom>
        </p:spPr>
      </p:pic>
      <p:sp>
        <p:nvSpPr>
          <p:cNvPr id="67" name="椭圆 66"/>
          <p:cNvSpPr/>
          <p:nvPr/>
        </p:nvSpPr>
        <p:spPr>
          <a:xfrm>
            <a:off x="6620082" y="1632485"/>
            <a:ext cx="323273" cy="323273"/>
          </a:xfrm>
          <a:prstGeom prst="ellipse">
            <a:avLst/>
          </a:prstGeom>
          <a:solidFill>
            <a:schemeClr val="accent6">
              <a:lumMod val="40000"/>
              <a:lumOff val="60000"/>
              <a:alpha val="37504"/>
            </a:scheme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383540" y="332105"/>
            <a:ext cx="131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有监督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28" grpId="0" bldLvl="0" animBg="1"/>
      <p:bldP spid="28" grpId="1" bldLvl="0" animBg="1"/>
      <p:bldP spid="32" grpId="0" bldLvl="0" animBg="1"/>
      <p:bldP spid="32" grpId="1" bldLvl="0" animBg="1"/>
      <p:bldP spid="34" grpId="0" bldLvl="0" animBg="1"/>
      <p:bldP spid="34" grpId="1" bldLvl="0" animBg="1"/>
      <p:bldP spid="36" grpId="0" bldLvl="0" animBg="1"/>
      <p:bldP spid="36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61" grpId="0" bldLvl="0" animBg="1"/>
      <p:bldP spid="61" grpId="1" bldLvl="0" animBg="1"/>
      <p:bldP spid="67" grpId="0" bldLvl="0" animBg="1"/>
      <p:bldP spid="67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箭头连接符 4"/>
          <p:cNvCxnSpPr/>
          <p:nvPr/>
        </p:nvCxnSpPr>
        <p:spPr>
          <a:xfrm flipV="1">
            <a:off x="2002444" y="380538"/>
            <a:ext cx="0" cy="579397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2002444" y="6174510"/>
            <a:ext cx="850392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431309" y="1958109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883891" y="2563091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278909" y="2586182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551382" y="3142673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07773" y="2639291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930073" y="3685310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267200" y="3186546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407891" y="2051628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4174837" y="1812637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791364" y="1653309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160355" y="2440709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790437" y="3186546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188623" y="3491346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3050309" y="3002974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278909" y="3930075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493491" y="2281382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6182365" y="3538681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6408656" y="4189845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803674" y="4212936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076147" y="4769427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232538" y="4266045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454838" y="5312064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791965" y="4813300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932656" y="3678382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699602" y="3439391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7316129" y="3280063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685120" y="4067463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7315202" y="4813300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713388" y="5118100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575074" y="4629728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5803674" y="5556829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7018256" y="3908136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3540" y="332105"/>
            <a:ext cx="131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无监督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59146" y="1958283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86309" y="2490758"/>
            <a:ext cx="304800" cy="304800"/>
          </a:xfrm>
          <a:prstGeom prst="ellipse">
            <a:avLst/>
          </a:prstGeom>
          <a:solidFill>
            <a:schemeClr val="accent1">
              <a:alpha val="45498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8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BE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animClr clrSpc="rgb" dir="cw">
                                      <p:cBhvr>
                                        <p:cTn id="3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8FF48"/>
                                      </p:to>
                                    </p:animClr>
                                    <p:set>
                                      <p:cBhvr>
                                        <p:cTn id="3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58" grpId="1" bldLvl="0" animBg="1"/>
      <p:bldP spid="58" grpId="2" bldLvl="0" animBg="1"/>
      <p:bldP spid="60" grpId="1" bldLvl="0" animBg="1"/>
      <p:bldP spid="60" grpId="2" bldLvl="0" animBg="1"/>
      <p:bldP spid="63" grpId="1" bldLvl="0" animBg="1"/>
      <p:bldP spid="63" grpId="2" bldLvl="0" animBg="1"/>
      <p:bldP spid="64" grpId="1" bldLvl="0" animBg="1"/>
      <p:bldP spid="64" grpId="2" bldLvl="0" animBg="1"/>
      <p:bldP spid="65" grpId="1" bldLvl="0" animBg="1"/>
      <p:bldP spid="65" grpId="2" bldLvl="0" animBg="1"/>
      <p:bldP spid="68" grpId="1" bldLvl="0" animBg="1"/>
      <p:bldP spid="68" grpId="2" bldLvl="0" animBg="1"/>
      <p:bldP spid="69" grpId="1" bldLvl="0" animBg="1"/>
      <p:bldP spid="69" grpId="2" bldLvl="0" animBg="1"/>
      <p:bldP spid="70" grpId="1" bldLvl="0" animBg="1"/>
      <p:bldP spid="70" grpId="2" bldLvl="0" animBg="1"/>
      <p:bldP spid="71" grpId="1" bldLvl="0" animBg="1"/>
      <p:bldP spid="71" grpId="2" bldLvl="0" animBg="1"/>
      <p:bldP spid="72" grpId="1" bldLvl="0" animBg="1"/>
      <p:bldP spid="72" grpId="2" bldLvl="0" animBg="1"/>
      <p:bldP spid="73" grpId="1" bldLvl="0" animBg="1"/>
      <p:bldP spid="73" grpId="2" bldLvl="0" animBg="1"/>
      <p:bldP spid="74" grpId="1" bldLvl="0" animBg="1"/>
      <p:bldP spid="74" grpId="2" bldLvl="0" animBg="1"/>
      <p:bldP spid="75" grpId="1" bldLvl="0" animBg="1"/>
      <p:bldP spid="75" grpId="2" bldLvl="0" animBg="1"/>
      <p:bldP spid="76" grpId="1" bldLvl="0" animBg="1"/>
      <p:bldP spid="76" grpId="2" bldLvl="0" animBg="1"/>
      <p:bldP spid="77" grpId="1" bldLvl="0" animBg="1"/>
      <p:bldP spid="77" grpId="2" bldLvl="0" animBg="1"/>
      <p:bldP spid="78" grpId="1" bldLvl="0" animBg="1"/>
      <p:bldP spid="78" grpId="2" bldLvl="0" animBg="1"/>
      <p:bldP spid="79" grpId="1" bldLvl="0" animBg="1"/>
      <p:bldP spid="79" grpId="2" bldLvl="0" animBg="1"/>
      <p:bldP spid="80" grpId="1" bldLvl="0" animBg="1"/>
      <p:bldP spid="80" grpId="2" bldLvl="0" animBg="1"/>
      <p:bldP spid="81" grpId="1" bldLvl="0" animBg="1"/>
      <p:bldP spid="81" grpId="2" bldLvl="0" animBg="1"/>
      <p:bldP spid="82" grpId="1" bldLvl="0" animBg="1"/>
      <p:bldP spid="82" grpId="2" bldLvl="0" animBg="1"/>
      <p:bldP spid="83" grpId="1" bldLvl="0" animBg="1"/>
      <p:bldP spid="83" grpId="2" bldLvl="0" animBg="1"/>
      <p:bldP spid="84" grpId="1" bldLvl="0" animBg="1"/>
      <p:bldP spid="84" grpId="2" bldLvl="0" animBg="1"/>
      <p:bldP spid="85" grpId="1" bldLvl="0" animBg="1"/>
      <p:bldP spid="85" grpId="2" bldLvl="0" animBg="1"/>
      <p:bldP spid="86" grpId="1" bldLvl="0" animBg="1"/>
      <p:bldP spid="86" grpId="2" bldLvl="0" animBg="1"/>
      <p:bldP spid="87" grpId="1" bldLvl="0" animBg="1"/>
      <p:bldP spid="87" grpId="2" bldLvl="0" animBg="1"/>
      <p:bldP spid="88" grpId="1" bldLvl="0" animBg="1"/>
      <p:bldP spid="88" grpId="2" bldLvl="0" animBg="1"/>
      <p:bldP spid="89" grpId="1" bldLvl="0" animBg="1"/>
      <p:bldP spid="89" grpId="2" bldLvl="0" animBg="1"/>
      <p:bldP spid="90" grpId="1" bldLvl="0" animBg="1"/>
      <p:bldP spid="90" grpId="2" bldLvl="0" animBg="1"/>
      <p:bldP spid="91" grpId="1" bldLvl="0" animBg="1"/>
      <p:bldP spid="91" grpId="2" bldLvl="0" animBg="1"/>
      <p:bldP spid="92" grpId="1" bldLvl="0" animBg="1"/>
      <p:bldP spid="92" grpId="2" bldLvl="0" animBg="1"/>
      <p:bldP spid="93" grpId="1" bldLvl="0" animBg="1"/>
      <p:bldP spid="93" grpId="2" bldLvl="0" animBg="1"/>
      <p:bldP spid="11" grpId="1" bldLvl="0" animBg="1"/>
      <p:bldP spid="11" grpId="2" bldLvl="0" animBg="1"/>
      <p:bldP spid="12" grpId="1" bldLvl="0" animBg="1"/>
      <p:bldP spid="12" grpId="2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72991" y="401149"/>
            <a:ext cx="3394209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+mj-ea"/>
                <a:ea typeface="+mj-ea"/>
                <a:cs typeface="经典综艺体简" panose="02010609000101010101" pitchFamily="49" charset="-122"/>
              </a:rPr>
              <a:t>有监督与无监督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2990" y="874141"/>
            <a:ext cx="3981735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rPr>
              <a:t>Supervised and unsupervised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55"/>
          <p:cNvSpPr/>
          <p:nvPr/>
        </p:nvSpPr>
        <p:spPr>
          <a:xfrm>
            <a:off x="2770505" y="1884045"/>
            <a:ext cx="164465" cy="10033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2474595" y="5708650"/>
            <a:ext cx="2955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数据集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277610" y="5708650"/>
            <a:ext cx="2955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人工标注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795" y="1884045"/>
            <a:ext cx="2407285" cy="3625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65" y="1929765"/>
            <a:ext cx="2387600" cy="3581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07910" y="3128010"/>
            <a:ext cx="694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Tiger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 l="10811"/>
          <a:stretch>
            <a:fillRect/>
          </a:stretch>
        </p:blipFill>
        <p:spPr>
          <a:xfrm rot="16200000" flipH="1">
            <a:off x="2657475" y="-2676525"/>
            <a:ext cx="6877050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8200" y="4256946"/>
            <a:ext cx="2895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PART 03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571" y="5891472"/>
            <a:ext cx="10014858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sym typeface="+mn-lt"/>
              </a:rPr>
              <a:t>Technical route and implementation plan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8898" y="5037978"/>
            <a:ext cx="443420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  <a:sym typeface="+mn-ea"/>
              </a:rPr>
              <a:t>Liquid Warp GAN</a:t>
            </a:r>
            <a:endParaRPr lang="en-US" altLang="zh-CN" sz="4000" dirty="0">
              <a:solidFill>
                <a:schemeClr val="bg1"/>
              </a:solidFill>
              <a:latin typeface="Century Gothic" panose="020B0502020202020204" pitchFamily="34" charset="0"/>
              <a:ea typeface="方正兰亭中黑_GBK" panose="020000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7272" y="2224879"/>
            <a:ext cx="2123965" cy="31497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62" y="2926211"/>
            <a:ext cx="1151870" cy="17177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7" y="2939845"/>
            <a:ext cx="1283100" cy="17655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41" y="2224879"/>
            <a:ext cx="2123965" cy="31497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2991" y="401149"/>
            <a:ext cx="3394209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+mj-ea"/>
                <a:ea typeface="+mj-ea"/>
                <a:cs typeface="经典综艺体简" panose="02010609000101010101" pitchFamily="49" charset="-122"/>
              </a:rPr>
              <a:t>生成对抗网络</a:t>
            </a:r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GAN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2990" y="874141"/>
            <a:ext cx="3981735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rPr>
              <a:t>Generative Adversarial Networks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l="46190"/>
          <a:stretch>
            <a:fillRect/>
          </a:stretch>
        </p:blipFill>
        <p:spPr>
          <a:xfrm>
            <a:off x="912334" y="2939844"/>
            <a:ext cx="1285932" cy="17655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21613" r="21612"/>
          <a:stretch>
            <a:fillRect/>
          </a:stretch>
        </p:blipFill>
        <p:spPr>
          <a:xfrm>
            <a:off x="9625062" y="2926211"/>
            <a:ext cx="1151870" cy="1704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6744" y="2224879"/>
            <a:ext cx="2123965" cy="3149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844" y="2238826"/>
            <a:ext cx="2123965" cy="31497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0" y="2943860"/>
            <a:ext cx="1275080" cy="1762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30" y="2926080"/>
            <a:ext cx="1151890" cy="1717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37" y="2939845"/>
            <a:ext cx="1283100" cy="17655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062" y="2926211"/>
            <a:ext cx="1151870" cy="1717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41" y="2224879"/>
            <a:ext cx="2123965" cy="3149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587" y="2224879"/>
            <a:ext cx="2123965" cy="31497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biLevel thresh="50000"/>
          </a:blip>
          <a:srcRect l="46190"/>
          <a:stretch>
            <a:fillRect/>
          </a:stretch>
        </p:blipFill>
        <p:spPr>
          <a:xfrm>
            <a:off x="-1728745" y="2939848"/>
            <a:ext cx="1285932" cy="1765523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9A7069">
                  <a:alpha val="100000"/>
                </a:srgbClr>
              </a:clrFrom>
              <a:clrTo>
                <a:srgbClr val="9A7069">
                  <a:alpha val="100000"/>
                  <a:alpha val="0"/>
                </a:srgbClr>
              </a:clrTo>
            </a:clrChange>
            <a:biLevel thresh="50000"/>
          </a:blip>
          <a:srcRect l="21613" r="21612"/>
          <a:stretch>
            <a:fillRect/>
          </a:stretch>
        </p:blipFill>
        <p:spPr>
          <a:xfrm>
            <a:off x="12630154" y="2970570"/>
            <a:ext cx="1151870" cy="1704075"/>
          </a:xfrm>
          <a:prstGeom prst="rect">
            <a:avLst/>
          </a:prstGeom>
          <a:noFill/>
          <a:effectLst>
            <a:glow>
              <a:schemeClr val="accent1"/>
            </a:glow>
          </a:effectLst>
          <a:scene3d>
            <a:camera prst="isometricRightUp"/>
            <a:lightRig rig="threePt" dir="t"/>
          </a:scene3d>
          <a:sp3d>
            <a:bevelT w="1270" h="1270"/>
          </a:sp3d>
        </p:spPr>
      </p:pic>
      <p:sp>
        <p:nvSpPr>
          <p:cNvPr id="9" name="文本框 8"/>
          <p:cNvSpPr txBox="1"/>
          <p:nvPr/>
        </p:nvSpPr>
        <p:spPr>
          <a:xfrm>
            <a:off x="8847016" y="5884985"/>
            <a:ext cx="315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Ink Free" panose="03080402000500000000" pitchFamily="66" charset="0"/>
              </a:rPr>
              <a:t>Seven years later…</a:t>
            </a:r>
            <a:endParaRPr lang="zh-CN" altLang="en-US" sz="2400" b="1" dirty="0">
              <a:solidFill>
                <a:schemeClr val="accent5"/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355" y="3187605"/>
            <a:ext cx="1399048" cy="176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44" y="2238826"/>
            <a:ext cx="2123965" cy="31497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846" y="3100165"/>
            <a:ext cx="1268302" cy="1936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773" y="7025272"/>
            <a:ext cx="1014730" cy="1376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541" y="2224879"/>
            <a:ext cx="2123965" cy="31497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-1984843" y="3099865"/>
            <a:ext cx="1283100" cy="1765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12836257" y="3124331"/>
            <a:ext cx="1151870" cy="17177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63200" y="5860709"/>
            <a:ext cx="315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Ink Free" panose="03080402000500000000" pitchFamily="66" charset="0"/>
              </a:rPr>
              <a:t>Three years later…</a:t>
            </a:r>
            <a:endParaRPr lang="zh-CN" altLang="en-US" sz="2400" b="1" dirty="0">
              <a:solidFill>
                <a:schemeClr val="accent5"/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417" y="3187605"/>
            <a:ext cx="1408344" cy="1761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41" y="2224879"/>
            <a:ext cx="2123965" cy="3149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44" y="2224879"/>
            <a:ext cx="2123965" cy="314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314" y="3100165"/>
            <a:ext cx="1266834" cy="1936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47016" y="5884985"/>
            <a:ext cx="315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Ink Free" panose="03080402000500000000" pitchFamily="66" charset="0"/>
              </a:rPr>
              <a:t>Twenty years later…</a:t>
            </a:r>
            <a:endParaRPr lang="zh-CN" altLang="en-US" sz="2400" b="1" dirty="0">
              <a:solidFill>
                <a:schemeClr val="accent5"/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 l="10811"/>
          <a:stretch>
            <a:fillRect/>
          </a:stretch>
        </p:blipFill>
        <p:spPr>
          <a:xfrm rot="16200000" flipH="1">
            <a:off x="2657475" y="-2676525"/>
            <a:ext cx="6877050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8200" y="4256946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PART 01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571" y="5891472"/>
            <a:ext cx="10014858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sym typeface="+mn-lt"/>
              </a:rPr>
              <a:t>Project implementation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0560" y="5037978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  <a:sym typeface="+mn-ea"/>
              </a:rPr>
              <a:t>机器学习应用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方正兰亭中黑_GBK" panose="020000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4778"/>
          <a:stretch>
            <a:fillRect/>
          </a:stretch>
        </p:blipFill>
        <p:spPr>
          <a:xfrm>
            <a:off x="662305" y="1636395"/>
            <a:ext cx="11440795" cy="4064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3125" y="388620"/>
            <a:ext cx="37928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+mj-ea"/>
                <a:ea typeface="+mj-ea"/>
                <a:cs typeface="经典综艺体简" panose="02010609000101010101" pitchFamily="49" charset="-122"/>
              </a:rPr>
              <a:t>流行转化对抗生成网络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2990" y="874141"/>
            <a:ext cx="3981735" cy="274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rPr>
              <a:t>Liquid Warp GAN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27131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92405" y="6336030"/>
            <a:ext cx="119106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[1] </a:t>
            </a:r>
            <a:r>
              <a:rPr lang="en-US" altLang="zh-CN" sz="1400"/>
              <a:t>Liquid Warp GAN:</a:t>
            </a:r>
            <a:r>
              <a:rPr lang="zh-CN" altLang="en-US" sz="1400"/>
              <a:t>Liu W ,  Piao Z ,  Min J , et al. Liquid Warping GAN: A Unified Framework for Human Motion Imitation, Appearance Transfer and Novel View Synthesis[C]// 2019 IEEE/CVF International Conference on Computer Vision (ICCV). IEEE, 2019.</a:t>
            </a:r>
            <a:endParaRPr lang="zh-CN" altLang="en-US" sz="1400"/>
          </a:p>
        </p:txBody>
      </p:sp>
      <p:sp>
        <p:nvSpPr>
          <p:cNvPr id="4" name="圆角矩形 3"/>
          <p:cNvSpPr/>
          <p:nvPr/>
        </p:nvSpPr>
        <p:spPr>
          <a:xfrm>
            <a:off x="4398645" y="1962785"/>
            <a:ext cx="952500" cy="384175"/>
          </a:xfrm>
          <a:prstGeom prst="roundRect">
            <a:avLst/>
          </a:prstGeom>
          <a:solidFill>
            <a:srgbClr val="F4F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9854B4"/>
                </a:solidFill>
              </a:rPr>
              <a:t>U</a:t>
            </a:r>
            <a:r>
              <a:rPr lang="en-US" altLang="zh-CN" sz="1200" baseline="30000">
                <a:solidFill>
                  <a:srgbClr val="9854B4"/>
                </a:solidFill>
              </a:rPr>
              <a:t>2</a:t>
            </a:r>
            <a:r>
              <a:rPr lang="zh-CN" altLang="en-US" sz="1200">
                <a:solidFill>
                  <a:srgbClr val="9854B4"/>
                </a:solidFill>
              </a:rPr>
              <a:t>GE-net</a:t>
            </a:r>
            <a:endParaRPr lang="zh-CN" altLang="en-US" sz="1200">
              <a:solidFill>
                <a:srgbClr val="9854B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80" y="4868545"/>
            <a:ext cx="1650365" cy="219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35" y="4775835"/>
            <a:ext cx="78105" cy="500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4813300"/>
            <a:ext cx="170180" cy="205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" y="1579245"/>
            <a:ext cx="266700" cy="417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35" y="5362575"/>
            <a:ext cx="1784350" cy="2266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右 4"/>
          <p:cNvSpPr/>
          <p:nvPr/>
        </p:nvSpPr>
        <p:spPr>
          <a:xfrm>
            <a:off x="1093305" y="3071190"/>
            <a:ext cx="1610140" cy="71561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4157" y="2743200"/>
            <a:ext cx="161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90" y="405765"/>
            <a:ext cx="4123690" cy="60528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8460" y="476250"/>
            <a:ext cx="4019550" cy="5892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4" name="图片 3" descr="BEEE371F79D0137586F213D816FEC8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507365"/>
            <a:ext cx="4024630" cy="5905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右 4"/>
          <p:cNvSpPr/>
          <p:nvPr/>
        </p:nvSpPr>
        <p:spPr>
          <a:xfrm>
            <a:off x="367749" y="3071191"/>
            <a:ext cx="1610140" cy="71561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01" y="2743201"/>
            <a:ext cx="161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0645" y="252012"/>
            <a:ext cx="2653816" cy="3534796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4" name="图片 3" descr="BEEE371F79D0137586F213D816FEC8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89" y="1222513"/>
            <a:ext cx="3309256" cy="4412972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14" name="文本框 13"/>
          <p:cNvSpPr txBox="1"/>
          <p:nvPr/>
        </p:nvSpPr>
        <p:spPr>
          <a:xfrm>
            <a:off x="3394293" y="69929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静态图片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96756" y="4893246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人物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61181" y="2236647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背景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21" y="3525873"/>
            <a:ext cx="2691140" cy="3257966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11" name="椭圆 10"/>
          <p:cNvSpPr/>
          <p:nvPr/>
        </p:nvSpPr>
        <p:spPr>
          <a:xfrm>
            <a:off x="7552938" y="405573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93159" y="405573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867684" y="421979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936572" y="4492881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854645" y="4662193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992418" y="4863692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244196" y="5238925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291146" y="5767315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334069" y="6091930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368595" y="6638099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209222" y="6348629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1298" y="6007493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51319" y="606314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028164" y="641952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296646" y="6149497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296646" y="588733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24569" y="552780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334259" y="5238923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213178" y="5469332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114867" y="5737020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050365" y="5578265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089546" y="5264585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168557" y="4995906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185254" y="4741701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64448" y="4545311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536547" y="4435314"/>
            <a:ext cx="55847" cy="57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/>
          <p:cNvSpPr/>
          <p:nvPr/>
        </p:nvSpPr>
        <p:spPr>
          <a:xfrm>
            <a:off x="1093305" y="3071190"/>
            <a:ext cx="1610140" cy="71561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4157" y="2743200"/>
            <a:ext cx="161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8749" y="1688789"/>
            <a:ext cx="2746982" cy="36626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0006" y="1815787"/>
            <a:ext cx="2746982" cy="36626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1263" y="1968187"/>
            <a:ext cx="2727930" cy="3637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8" name="图片 7" descr="C:\Users\BlackFriday\Desktop\3.jpg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0388" y="343333"/>
            <a:ext cx="4428710" cy="590423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9" name="图片 8" descr="C:\Users\BlackFriday\Desktop\2.jpg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6017" y="495733"/>
            <a:ext cx="4428710" cy="590423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1645" y="647775"/>
            <a:ext cx="4428710" cy="5904946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253" y="1676089"/>
            <a:ext cx="2746982" cy="36626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0510" y="1803087"/>
            <a:ext cx="2746982" cy="36626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4" name="箭头: 右 3"/>
          <p:cNvSpPr/>
          <p:nvPr/>
        </p:nvSpPr>
        <p:spPr>
          <a:xfrm>
            <a:off x="318605" y="3071190"/>
            <a:ext cx="1610140" cy="71561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9457" y="2743200"/>
            <a:ext cx="161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767" y="1955487"/>
            <a:ext cx="2727930" cy="3637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grpSp>
        <p:nvGrpSpPr>
          <p:cNvPr id="2" name="组合 1"/>
          <p:cNvGrpSpPr/>
          <p:nvPr/>
        </p:nvGrpSpPr>
        <p:grpSpPr>
          <a:xfrm>
            <a:off x="1789430" y="1651000"/>
            <a:ext cx="3096895" cy="3942080"/>
            <a:chOff x="2818" y="2600"/>
            <a:chExt cx="4877" cy="6208"/>
          </a:xfrm>
        </p:grpSpPr>
        <p:pic>
          <p:nvPicPr>
            <p:cNvPr id="6" name="图片 5" descr="C:\Users\BlackFriday\Desktop\3.jpg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399" y="2600"/>
              <a:ext cx="4296" cy="5727"/>
            </a:xfrm>
            <a:prstGeom prst="rect">
              <a:avLst/>
            </a:prstGeom>
            <a:effectLst>
              <a:outerShdw blurRad="3810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  <a:sp3d>
              <a:bevelT w="1270" h="1270"/>
            </a:sp3d>
          </p:spPr>
        </p:pic>
        <p:pic>
          <p:nvPicPr>
            <p:cNvPr id="7" name="图片 6" descr="C:\Users\BlackFriday\Desktop\2.jpg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109" y="2840"/>
              <a:ext cx="4296" cy="5727"/>
            </a:xfrm>
            <a:prstGeom prst="rect">
              <a:avLst/>
            </a:prstGeom>
            <a:effectLst>
              <a:outerShdw blurRad="3810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  <a:sp3d>
              <a:bevelT w="1270" h="1270"/>
            </a:sp3d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818" y="3080"/>
              <a:ext cx="4296" cy="5728"/>
            </a:xfrm>
            <a:prstGeom prst="rect">
              <a:avLst/>
            </a:prstGeom>
            <a:effectLst>
              <a:outerShdw blurRad="3810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  <a:sp3d>
              <a:bevelT w="1270" h="1270"/>
            </a:sp3d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40" advClick="0" advTm="500">
        <p159:morph option="byObject"/>
      </p:transition>
    </mc:Choice>
    <mc:Fallback>
      <p:transition spd="med" advClick="0" advTm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/>
          <p:cNvSpPr/>
          <p:nvPr/>
        </p:nvSpPr>
        <p:spPr>
          <a:xfrm>
            <a:off x="362355" y="3243031"/>
            <a:ext cx="1070399" cy="4757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7282" y="2880107"/>
            <a:ext cx="131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65104" y="2072181"/>
            <a:ext cx="2305237" cy="3073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8370" y="2072181"/>
            <a:ext cx="2305237" cy="3073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1636" y="2072181"/>
            <a:ext cx="2305237" cy="3073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1" name="图片 10" descr="C:\Users\BlackFriday\Desktop\3.jpg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6400" y="21628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2" name="图片 11" descr="C:\Users\BlackFriday\Desktop\2.jpg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2250" y="23152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7465" y="24676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40" advClick="0" advTm="500">
        <p159:morph option="byObject"/>
      </p:transition>
    </mc:Choice>
    <mc:Fallback>
      <p:transition spd="med" advClick="0" advTm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/>
          <p:cNvSpPr/>
          <p:nvPr/>
        </p:nvSpPr>
        <p:spPr>
          <a:xfrm>
            <a:off x="362355" y="3243031"/>
            <a:ext cx="1070399" cy="4757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7282" y="2880107"/>
            <a:ext cx="131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65104" y="2072181"/>
            <a:ext cx="2305237" cy="3073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8370" y="2072181"/>
            <a:ext cx="2305237" cy="3073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1636" y="2072181"/>
            <a:ext cx="2305237" cy="3073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270" h="1270"/>
          </a:sp3d>
        </p:spPr>
      </p:pic>
      <p:sp>
        <p:nvSpPr>
          <p:cNvPr id="3" name="椭圆 2"/>
          <p:cNvSpPr/>
          <p:nvPr/>
        </p:nvSpPr>
        <p:spPr>
          <a:xfrm>
            <a:off x="5031581" y="279320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150644" y="240001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450681" y="235238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91187" y="265004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667374" y="290245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48311" y="304771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293779" y="311790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50681" y="332031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653085" y="363813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229347" y="428583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276973" y="477037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815342" y="4262019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524498" y="396198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915028" y="4762681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067428" y="4915081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38813" y="461980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329146" y="438419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426868" y="433345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579268" y="448585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372098" y="445909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219573" y="484027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84003" y="467682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407840" y="408627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426868" y="489126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767926" y="300008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488777" y="508533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488302" y="332031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426892" y="378227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268387" y="295008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390955" y="261403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23435" y="261374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825579" y="2798641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16055" y="295217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777953" y="315809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624229" y="327030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33481" y="338269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16055" y="360900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721722" y="411014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670676" y="438419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375982" y="391701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145792" y="378227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225513" y="418660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373428" y="428583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066390" y="413794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659596" y="453659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711583" y="401437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7904465" y="406502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656813" y="414000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550023" y="499267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668718" y="435773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738290" y="4238676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711583" y="457218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098376" y="315248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773492" y="4766249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818752" y="347271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6757342" y="393467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591170" y="302390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9681012" y="2739611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06101" y="268108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0176348" y="285629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185878" y="302390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171885" y="320891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0093712" y="330604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0006101" y="340332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290642" y="3358879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1004247" y="322058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1083115" y="360900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0772621" y="3294117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0496315" y="332031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10652304" y="365407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855803" y="360900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383683" y="3706868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9163284" y="459599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10111949" y="390748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0153246" y="373319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105620" y="4214031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9115658" y="499267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117525" y="4431763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9269383" y="4322469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160390" y="464620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9547183" y="3226512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222299" y="484027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9289519" y="3546734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91372" y="4013885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7863681" y="5040300"/>
            <a:ext cx="47626" cy="476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箭头: 右 190"/>
          <p:cNvSpPr/>
          <p:nvPr/>
        </p:nvSpPr>
        <p:spPr>
          <a:xfrm>
            <a:off x="283002" y="-2089012"/>
            <a:ext cx="889250" cy="35884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206153" y="-2253484"/>
            <a:ext cx="8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输入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42" y="-1991113"/>
            <a:ext cx="1564420" cy="1893928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242" y="-3502701"/>
            <a:ext cx="1467247" cy="1772539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95" name="图片 194" descr="BEEE371F79D0137586F213D816FEC8C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52" y="-3016039"/>
            <a:ext cx="1827640" cy="2212904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196" name="文本框 195"/>
          <p:cNvSpPr txBox="1"/>
          <p:nvPr/>
        </p:nvSpPr>
        <p:spPr>
          <a:xfrm>
            <a:off x="1954505" y="-3278410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静态图片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4938184" y="-1175334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人物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4973765" y="-2507497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背景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4312913" y="-167848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4394427" y="-167848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4495882" y="-158311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4535928" y="-142436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4488302" y="-132593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4568393" y="-1208799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4714757" y="-990668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>
            <a:off x="4742050" y="-683503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>
            <a:off x="4767002" y="-49479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4787073" y="-17729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>
            <a:off x="4694426" y="-34557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4678193" y="-54388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>
            <a:off x="4602633" y="-51153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4589173" y="-304358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>
            <a:off x="4163925" y="-46133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4163925" y="-61373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>
            <a:off x="4180157" y="-82273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>
            <a:off x="4185790" y="-990669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>
            <a:off x="4115403" y="-85672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>
            <a:off x="4058253" y="-701114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>
            <a:off x="4020756" y="-79340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>
            <a:off x="4043533" y="-975751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4089464" y="-113194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>
            <a:off x="4099170" y="-127971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4203340" y="-1393881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4303385" y="-145782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\Users\BlackFriday\Desktop\3.jpg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76400" y="21628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2" name="图片 1" descr="C:\Users\BlackFriday\Desktop\2.jpg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92250" y="23152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7465" y="2467610"/>
            <a:ext cx="1711325" cy="22821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5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0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15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0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2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30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35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400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45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50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55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60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6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0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75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80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85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9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95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00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05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1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2000"/>
                            </p:stCondLst>
                            <p:childTnLst>
                              <p:par>
                                <p:cTn id="3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C:\Users\BlackFriday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12350" y="1539875"/>
            <a:ext cx="1633220" cy="217805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  <p:pic>
        <p:nvPicPr>
          <p:cNvPr id="45" name="图片 44" descr="C:\Users\BlackFriday\Desktop\2.jp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54235" y="1652270"/>
            <a:ext cx="1633220" cy="217805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" h="1270"/>
          </a:sp3d>
        </p:spPr>
      </p:pic>
      <p:sp>
        <p:nvSpPr>
          <p:cNvPr id="4" name="箭头: 右 3"/>
          <p:cNvSpPr/>
          <p:nvPr/>
        </p:nvSpPr>
        <p:spPr>
          <a:xfrm>
            <a:off x="885514" y="5048400"/>
            <a:ext cx="729659" cy="33428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2786" y="4750113"/>
            <a:ext cx="8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输入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37509" y="4422625"/>
            <a:ext cx="1624416" cy="2156919"/>
            <a:chOff x="3715564" y="4459455"/>
            <a:chExt cx="1624416" cy="2156919"/>
          </a:xfrm>
          <a:scene3d>
            <a:camera prst="isometricLeftDown"/>
            <a:lightRig rig="threePt" dir="t"/>
          </a:scene3d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81884" y="4459455"/>
              <a:ext cx="1258096" cy="172912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  <a:sp3d>
              <a:bevelT w="1270" h="1270"/>
            </a:sp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23706" y="4661606"/>
              <a:ext cx="1258096" cy="172912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  <a:sp3d>
              <a:bevelT w="1270" h="1270"/>
            </a:sp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15564" y="4887251"/>
              <a:ext cx="1258096" cy="172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  <a:sp3d>
              <a:bevelT w="1270" h="1270"/>
            </a:sp3d>
          </p:spPr>
        </p:pic>
        <p:sp>
          <p:nvSpPr>
            <p:cNvPr id="3" name="椭圆 2"/>
            <p:cNvSpPr/>
            <p:nvPr/>
          </p:nvSpPr>
          <p:spPr>
            <a:xfrm>
              <a:off x="4465242" y="4940448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30221" y="4719252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693968" y="4692460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25226" y="4859910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812229" y="5001908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747251" y="5083624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608338" y="5123111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3968" y="5236977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804431" y="5415772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118929" y="5780145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144922" y="6052731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892984" y="5766748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734254" y="5597959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947388" y="6048403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30561" y="6134137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851218" y="5968026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081884" y="5835481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680972" y="5806938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764145" y="5892672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651081" y="5877616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022084" y="6092054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57578" y="6000104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124832" y="5667882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80972" y="6120741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321351" y="5056832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714759" y="6229917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168744" y="5236977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4135230" y="5496861"/>
              <a:ext cx="25992" cy="2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箭头: 右 97"/>
          <p:cNvSpPr/>
          <p:nvPr/>
        </p:nvSpPr>
        <p:spPr>
          <a:xfrm>
            <a:off x="630047" y="1923535"/>
            <a:ext cx="889250" cy="35884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91538" y="1652102"/>
            <a:ext cx="8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输入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87" y="2021434"/>
            <a:ext cx="1564420" cy="1893928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9093" y="452758"/>
            <a:ext cx="1330767" cy="1772539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02" name="图片 101" descr="BEEE371F79D0137586F213D816FEC8C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297" y="996508"/>
            <a:ext cx="1827640" cy="2212904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103" name="文本框 102"/>
          <p:cNvSpPr txBox="1"/>
          <p:nvPr/>
        </p:nvSpPr>
        <p:spPr>
          <a:xfrm>
            <a:off x="2301550" y="734137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静态图片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285230" y="2837213"/>
            <a:ext cx="98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人物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272330" y="1497476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恢复背景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4650332" y="232945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731846" y="232945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4833301" y="242482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4873347" y="258357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4825721" y="268200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4905812" y="2799138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5052176" y="3017269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5079469" y="3324434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5104421" y="351314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5124492" y="383064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5031845" y="366236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5015612" y="346405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940052" y="349640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4926592" y="3703579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501344" y="354660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4501344" y="339420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4517576" y="318520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4523209" y="3017268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4452822" y="3151210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4395672" y="3306823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4358175" y="3214535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4380952" y="3032186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4426883" y="2875997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4436589" y="272822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4540759" y="2614056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4640804" y="2550112"/>
            <a:ext cx="32465" cy="33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5460879" y="5187400"/>
            <a:ext cx="80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连续动图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5" name="十字形 134"/>
          <p:cNvSpPr/>
          <p:nvPr/>
        </p:nvSpPr>
        <p:spPr>
          <a:xfrm rot="18961647">
            <a:off x="6462426" y="3864105"/>
            <a:ext cx="452972" cy="452972"/>
          </a:xfrm>
          <a:prstGeom prst="plus">
            <a:avLst>
              <a:gd name="adj" fmla="val 379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连接符: 肘形 136"/>
          <p:cNvCxnSpPr>
            <a:stCxn id="104" idx="3"/>
          </p:cNvCxnSpPr>
          <p:nvPr/>
        </p:nvCxnSpPr>
        <p:spPr>
          <a:xfrm>
            <a:off x="6269234" y="3021879"/>
            <a:ext cx="436366" cy="893483"/>
          </a:xfrm>
          <a:prstGeom prst="bentConnector2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连接符: 肘形 137"/>
          <p:cNvCxnSpPr>
            <a:endCxn id="132" idx="3"/>
          </p:cNvCxnSpPr>
          <p:nvPr/>
        </p:nvCxnSpPr>
        <p:spPr>
          <a:xfrm rot="5400000">
            <a:off x="5865736" y="4670701"/>
            <a:ext cx="1243363" cy="436367"/>
          </a:xfrm>
          <a:prstGeom prst="bentConnector2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十字形 143"/>
          <p:cNvSpPr/>
          <p:nvPr/>
        </p:nvSpPr>
        <p:spPr>
          <a:xfrm rot="18880149">
            <a:off x="8927257" y="2682976"/>
            <a:ext cx="452972" cy="452972"/>
          </a:xfrm>
          <a:prstGeom prst="plus">
            <a:avLst>
              <a:gd name="adj" fmla="val 379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70" y="1730139"/>
            <a:ext cx="1628596" cy="2171462"/>
          </a:xfrm>
          <a:prstGeom prst="rect">
            <a:avLst/>
          </a:prstGeom>
        </p:spPr>
      </p:pic>
      <p:cxnSp>
        <p:nvCxnSpPr>
          <p:cNvPr id="151" name="连接符: 肘形 150"/>
          <p:cNvCxnSpPr/>
          <p:nvPr/>
        </p:nvCxnSpPr>
        <p:spPr>
          <a:xfrm rot="16200000" flipH="1">
            <a:off x="8661951" y="2122482"/>
            <a:ext cx="592624" cy="390528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连接符: 肘形 154"/>
          <p:cNvCxnSpPr/>
          <p:nvPr/>
        </p:nvCxnSpPr>
        <p:spPr>
          <a:xfrm flipV="1">
            <a:off x="8664181" y="3014785"/>
            <a:ext cx="508339" cy="1411051"/>
          </a:xfrm>
          <a:prstGeom prst="bentConnector2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图片 1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3762" y="662246"/>
            <a:ext cx="1467247" cy="1772539"/>
          </a:xfrm>
          <a:prstGeom prst="rect">
            <a:avLst/>
          </a:prstGeom>
          <a:scene3d>
            <a:camera prst="isometricLeftDown"/>
            <a:lightRig rig="threePt" dir="t"/>
          </a:scene3d>
          <a:sp3d>
            <a:bevelT w="1270" h="1270"/>
          </a:sp3d>
        </p:spPr>
      </p:pic>
      <p:sp>
        <p:nvSpPr>
          <p:cNvPr id="180" name="文本框 179"/>
          <p:cNvSpPr txBox="1"/>
          <p:nvPr/>
        </p:nvSpPr>
        <p:spPr>
          <a:xfrm>
            <a:off x="5350521" y="1309484"/>
            <a:ext cx="11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背景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02033" y="3398421"/>
            <a:ext cx="1385536" cy="1847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29788" y="3456631"/>
            <a:ext cx="1385536" cy="1847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61" y="3521760"/>
            <a:ext cx="1448890" cy="1931854"/>
          </a:xfrm>
          <a:prstGeom prst="rect">
            <a:avLst/>
          </a:prstGeom>
          <a:ln w="31750">
            <a:solidFill>
              <a:schemeClr val="bg1">
                <a:lumMod val="65000"/>
              </a:schemeClr>
            </a:solidFill>
          </a:ln>
          <a:effectLst>
            <a:softEdge rad="25400"/>
          </a:effectLst>
          <a:scene3d>
            <a:camera prst="isometricLeftDown"/>
            <a:lightRig rig="threePt" dir="t"/>
          </a:scene3d>
        </p:spPr>
      </p:pic>
      <p:pic>
        <p:nvPicPr>
          <p:cNvPr id="41" name="图片 40" descr="C:\Users\BlackFriday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18665" y="4305935"/>
            <a:ext cx="1348740" cy="17995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42" name="图片 41" descr="C:\Users\BlackFriday\Desktop\2.jp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8960" y="4458335"/>
            <a:ext cx="1348740" cy="17995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7515" y="4610735"/>
            <a:ext cx="1348740" cy="1799590"/>
          </a:xfrm>
          <a:prstGeom prst="rect">
            <a:avLst/>
          </a:prstGeom>
          <a:effectLst>
            <a:outerShdw blurRad="381000" dist="38100" dir="18900000" algn="b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  <a:sp3d>
            <a:bevelT w="1270" h="1270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37435" y="2234565"/>
            <a:ext cx="2730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方正兰亭中黑_GBK" panose="02000000000000000000" pitchFamily="2" charset="-122"/>
              </a:rPr>
              <a:t>谢谢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64378" y="3630191"/>
            <a:ext cx="5134739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Thanks for you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81072" y="4466651"/>
            <a:ext cx="479921" cy="479921"/>
            <a:chOff x="9870664" y="1889449"/>
            <a:chExt cx="527872" cy="527872"/>
          </a:xfrm>
        </p:grpSpPr>
        <p:sp>
          <p:nvSpPr>
            <p:cNvPr id="7" name="椭圆 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87909" y="4466651"/>
            <a:ext cx="479921" cy="479921"/>
            <a:chOff x="9870664" y="1889449"/>
            <a:chExt cx="527872" cy="527872"/>
          </a:xfrm>
        </p:grpSpPr>
        <p:sp>
          <p:nvSpPr>
            <p:cNvPr id="10" name="椭圆 9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4747" y="4466651"/>
            <a:ext cx="479921" cy="479921"/>
            <a:chOff x="9870664" y="1889449"/>
            <a:chExt cx="527872" cy="527872"/>
          </a:xfrm>
        </p:grpSpPr>
        <p:sp>
          <p:nvSpPr>
            <p:cNvPr id="13" name="椭圆 12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1635760"/>
            <a:ext cx="4080510" cy="4493260"/>
          </a:xfrm>
          <a:prstGeom prst="rect">
            <a:avLst/>
          </a:prstGeom>
        </p:spPr>
      </p:pic>
      <p:sp>
        <p:nvSpPr>
          <p:cNvPr id="6" name="箭头: 右 55"/>
          <p:cNvSpPr/>
          <p:nvPr/>
        </p:nvSpPr>
        <p:spPr>
          <a:xfrm>
            <a:off x="3240405" y="-1621790"/>
            <a:ext cx="542290" cy="330835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72991" y="401149"/>
            <a:ext cx="3394209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+mj-ea"/>
                <a:ea typeface="+mj-ea"/>
                <a:cs typeface="经典综艺体简" panose="02010609000101010101" pitchFamily="49" charset="-122"/>
              </a:rPr>
              <a:t>为什么要教机器学习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2990" y="874141"/>
            <a:ext cx="3981735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rPr>
              <a:t>Why teach machine learning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问号1 (1)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">
            <a:off x="6530975" y="1471930"/>
            <a:ext cx="1944370" cy="1944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64135"/>
            <a:ext cx="12192635" cy="6922770"/>
            <a:chOff x="0" y="-101"/>
            <a:chExt cx="19201" cy="10902"/>
          </a:xfrm>
        </p:grpSpPr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-101"/>
              <a:ext cx="19201" cy="109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5132" y="4685"/>
              <a:ext cx="9775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200" kern="1500" spc="500">
                  <a:solidFill>
                    <a:schemeClr val="bg2"/>
                  </a:solidFill>
                  <a:uFillTx/>
                </a:rPr>
                <a:t>4:1</a:t>
              </a:r>
              <a:endParaRPr lang="en-US" sz="7200" kern="1500" spc="500">
                <a:solidFill>
                  <a:schemeClr val="bg2"/>
                </a:solidFill>
                <a:uFillTx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48" y="1586"/>
              <a:ext cx="743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solidFill>
                    <a:schemeClr val="bg1"/>
                  </a:solidFill>
                </a:rPr>
                <a:t>AlphaGo</a:t>
              </a:r>
              <a:r>
                <a:rPr lang="en-US" altLang="zh-CN" sz="3200">
                  <a:solidFill>
                    <a:schemeClr val="bg1"/>
                  </a:solidFill>
                </a:rPr>
                <a:t> </a:t>
              </a:r>
              <a:r>
                <a:rPr lang="zh-CN" altLang="en-US" sz="3200">
                  <a:solidFill>
                    <a:schemeClr val="bg1"/>
                  </a:solidFill>
                </a:rPr>
                <a:t>战胜李世石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68445" y="-19716750"/>
            <a:ext cx="45553630" cy="25786715"/>
            <a:chOff x="1215" y="-1529"/>
            <a:chExt cx="23050" cy="13048"/>
          </a:xfrm>
        </p:grpSpPr>
        <p:pic>
          <p:nvPicPr>
            <p:cNvPr id="10" name="图片 9" descr="未标题-2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" y="-1529"/>
              <a:ext cx="23050" cy="1304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6" y="1917"/>
              <a:ext cx="9199" cy="572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-8282305" y="-12906375"/>
            <a:ext cx="6673850" cy="14418310"/>
            <a:chOff x="9560" y="404"/>
            <a:chExt cx="4812" cy="10396"/>
          </a:xfrm>
        </p:grpSpPr>
        <p:pic>
          <p:nvPicPr>
            <p:cNvPr id="15" name="图片 14" descr="QQ图片202109231403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0" y="404"/>
              <a:ext cx="4812" cy="10396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9634" y="582"/>
              <a:ext cx="4667" cy="10139"/>
            </a:xfrm>
            <a:prstGeom prst="roundRect">
              <a:avLst>
                <a:gd name="adj" fmla="val 9281"/>
              </a:avLst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08050" y="135890"/>
            <a:ext cx="3055620" cy="6601460"/>
            <a:chOff x="9560" y="404"/>
            <a:chExt cx="4812" cy="10396"/>
          </a:xfrm>
        </p:grpSpPr>
        <p:pic>
          <p:nvPicPr>
            <p:cNvPr id="6" name="图片 5" descr="QQ图片2021092314035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560" y="404"/>
              <a:ext cx="4812" cy="10396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9634" y="582"/>
              <a:ext cx="4667" cy="10139"/>
            </a:xfrm>
            <a:prstGeom prst="roundRect">
              <a:avLst>
                <a:gd name="adj" fmla="val 9281"/>
              </a:avLst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85875" y="-939165"/>
            <a:ext cx="14636750" cy="8285480"/>
            <a:chOff x="1215" y="-1529"/>
            <a:chExt cx="23050" cy="13048"/>
          </a:xfrm>
        </p:grpSpPr>
        <p:pic>
          <p:nvPicPr>
            <p:cNvPr id="10" name="图片 9" descr="未标题-2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" y="-1529"/>
              <a:ext cx="23050" cy="1304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" y="1917"/>
              <a:ext cx="9199" cy="57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210923_141040_edit_65693080669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-3175" y="-887730"/>
            <a:ext cx="12213590" cy="8069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通用语言文字管理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585" y="2708275"/>
            <a:ext cx="2740660" cy="2740660"/>
          </a:xfrm>
          <a:prstGeom prst="rect">
            <a:avLst/>
          </a:prstGeom>
        </p:spPr>
      </p:pic>
      <p:pic>
        <p:nvPicPr>
          <p:cNvPr id="9" name="图片 8" descr="翻译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528695" y="-7046595"/>
            <a:ext cx="4097020" cy="4097020"/>
          </a:xfrm>
          <a:prstGeom prst="rect">
            <a:avLst/>
          </a:prstGeom>
        </p:spPr>
      </p:pic>
      <p:pic>
        <p:nvPicPr>
          <p:cNvPr id="11" name="图片 10" descr="人脸识别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0140" y="-10784205"/>
            <a:ext cx="2522220" cy="2522220"/>
          </a:xfrm>
          <a:prstGeom prst="rect">
            <a:avLst/>
          </a:prstGeom>
        </p:spPr>
      </p:pic>
      <p:pic>
        <p:nvPicPr>
          <p:cNvPr id="12" name="图片 11" descr="自动驾驶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25700" y="-9590405"/>
            <a:ext cx="3268980" cy="3268980"/>
          </a:xfrm>
          <a:prstGeom prst="rect">
            <a:avLst/>
          </a:prstGeom>
        </p:spPr>
      </p:pic>
      <p:pic>
        <p:nvPicPr>
          <p:cNvPr id="13" name="图片 12" descr="目标检测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05365" y="3127375"/>
            <a:ext cx="2731770" cy="273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 advTm="500"/>
    </mc:Choice>
    <mc:Fallback>
      <p:transition spd="slow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脑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06750" y="1941830"/>
            <a:ext cx="4565650" cy="4565650"/>
          </a:xfrm>
          <a:prstGeom prst="rect">
            <a:avLst/>
          </a:prstGeom>
        </p:spPr>
      </p:pic>
      <p:pic>
        <p:nvPicPr>
          <p:cNvPr id="4" name="图片 3" descr="通用语言文字管理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570" y="3463290"/>
            <a:ext cx="829310" cy="829310"/>
          </a:xfrm>
          <a:prstGeom prst="rect">
            <a:avLst/>
          </a:prstGeom>
        </p:spPr>
      </p:pic>
      <p:pic>
        <p:nvPicPr>
          <p:cNvPr id="5" name="图片 4" descr="翻译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1880" y="823595"/>
            <a:ext cx="1239520" cy="1239520"/>
          </a:xfrm>
          <a:prstGeom prst="rect">
            <a:avLst/>
          </a:prstGeom>
        </p:spPr>
      </p:pic>
      <p:pic>
        <p:nvPicPr>
          <p:cNvPr id="6" name="图片 5" descr="人脸识别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9520" y="263525"/>
            <a:ext cx="763270" cy="763270"/>
          </a:xfrm>
          <a:prstGeom prst="rect">
            <a:avLst/>
          </a:prstGeom>
        </p:spPr>
      </p:pic>
      <p:pic>
        <p:nvPicPr>
          <p:cNvPr id="8" name="图片 7" descr="自动驾驶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51800" y="1343660"/>
            <a:ext cx="989330" cy="989330"/>
          </a:xfrm>
          <a:prstGeom prst="rect">
            <a:avLst/>
          </a:prstGeom>
        </p:spPr>
      </p:pic>
      <p:pic>
        <p:nvPicPr>
          <p:cNvPr id="9" name="图片 8" descr="目标检测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9825" y="4292600"/>
            <a:ext cx="826770" cy="82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rcRect t="2463" r="924" b="1188"/>
          <a:stretch>
            <a:fillRect/>
          </a:stretch>
        </p:blipFill>
        <p:spPr>
          <a:xfrm>
            <a:off x="0" y="57150"/>
            <a:ext cx="1219200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ISLIDE.DIAGRAM" val="2bbb3f71-ed2b-4813-9d9f-c851c806846e"/>
</p:tagLst>
</file>

<file path=ppt/tags/tag64.xml><?xml version="1.0" encoding="utf-8"?>
<p:tagLst xmlns:p="http://schemas.openxmlformats.org/presentationml/2006/main">
  <p:tag name="ISPRING_PRESENTATION_TITLE" val="PowerPoint 演示文稿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自定义 2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94398"/>
      </a:accent1>
      <a:accent2>
        <a:srgbClr val="494398"/>
      </a:accent2>
      <a:accent3>
        <a:srgbClr val="494398"/>
      </a:accent3>
      <a:accent4>
        <a:srgbClr val="494398"/>
      </a:accent4>
      <a:accent5>
        <a:srgbClr val="494398"/>
      </a:accent5>
      <a:accent6>
        <a:srgbClr val="494398"/>
      </a:accent6>
      <a:hlink>
        <a:srgbClr val="494398"/>
      </a:hlink>
      <a:folHlink>
        <a:srgbClr val="49439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743</Words>
  <Application>WPS 演示</Application>
  <PresentationFormat>宽屏</PresentationFormat>
  <Paragraphs>106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</vt:lpstr>
      <vt:lpstr>Wingdings</vt:lpstr>
      <vt:lpstr>Century Gothic</vt:lpstr>
      <vt:lpstr>方正兰亭中黑_GBK</vt:lpstr>
      <vt:lpstr>黑体</vt:lpstr>
      <vt:lpstr>经典综艺体简</vt:lpstr>
      <vt:lpstr>等线</vt:lpstr>
      <vt:lpstr>Arial Unicode MS</vt:lpstr>
      <vt:lpstr>Ink Free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创业融资计划书</dc:title>
  <dc:creator>第一PPT</dc:creator>
  <cp:keywords>www.1ppt.com</cp:keywords>
  <dc:description>www.1ppt.com</dc:description>
  <cp:lastModifiedBy>Black Friday</cp:lastModifiedBy>
  <cp:revision>256</cp:revision>
  <dcterms:created xsi:type="dcterms:W3CDTF">2017-10-09T03:26:00Z</dcterms:created>
  <dcterms:modified xsi:type="dcterms:W3CDTF">2021-10-17T04:42:21Z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57A01F24952A4AD6BCCE09A493618611</vt:lpwstr>
  </property>
  <property fmtid="{D5CDD505-2E9C-101B-9397-08002B2CF9AE}" pid="3" name="KSOProductBuildVer">
    <vt:lpwstr>2052-11.1.0.10938</vt:lpwstr>
  </property>
</Properties>
</file>